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7" r:id="rId4"/>
    <p:sldId id="259" r:id="rId5"/>
    <p:sldId id="258" r:id="rId6"/>
    <p:sldId id="264" r:id="rId7"/>
    <p:sldId id="262" r:id="rId8"/>
    <p:sldId id="261" r:id="rId9"/>
    <p:sldId id="260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99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22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F370E-6D99-A445-A49B-38AE77ABE555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33317-DB56-8B43-9E23-7B7530B8A37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103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Total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Mandibular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Bone and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Bilateral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TMJ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Replacement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by custom-made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jaw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and TMJ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prosthesis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supporting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a free fibula bone flap: case report and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technical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consideration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.</a:t>
            </a:r>
            <a:endParaRPr lang="it-IT" dirty="0">
              <a:effectLst/>
              <a:latin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1FB9-340E-974E-AABC-C23B17682EF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13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Total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Mandibular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Bone and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Bilateral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TMJ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Replacement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by custom-made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jaw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and TMJ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prosthesis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supporting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a free fibula bone flap: case report and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technical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consideration</a:t>
            </a:r>
            <a:r>
              <a:rPr lang="it-IT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.</a:t>
            </a:r>
            <a:endParaRPr lang="it-IT" dirty="0">
              <a:effectLst/>
              <a:latin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1FB9-340E-974E-AABC-C23B17682EF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37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42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32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25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859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55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52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3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18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33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07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7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Fare clic per modificare gli stili del testo dello schema</a:t>
            </a:r>
          </a:p>
          <a:p>
            <a:pPr lvl="1"/>
            <a:r>
              <a:rPr lang="es-ES" smtClean="0"/>
              <a:t>Secondo livello</a:t>
            </a:r>
          </a:p>
          <a:p>
            <a:pPr lvl="2"/>
            <a:r>
              <a:rPr lang="es-ES" smtClean="0"/>
              <a:t>Terzo livello</a:t>
            </a:r>
          </a:p>
          <a:p>
            <a:pPr lvl="3"/>
            <a:r>
              <a:rPr lang="es-ES" smtClean="0"/>
              <a:t>Quarto livello</a:t>
            </a:r>
          </a:p>
          <a:p>
            <a:pPr lvl="4"/>
            <a:r>
              <a:rPr lang="es-E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467E-651B-2D44-AAE9-C87C72C9BF7A}" type="datetimeFigureOut">
              <a:rPr lang="it-IT" smtClean="0"/>
              <a:t>29/05/24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7A8CD-FA71-ED40-8F28-17956D1C7FE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78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jpg"/><Relationship Id="rId13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microsoft.com/office/2007/relationships/hdphoto" Target="../media/hdphoto1.wdp"/><Relationship Id="rId9" Type="http://schemas.openxmlformats.org/officeDocument/2006/relationships/image" Target="../media/image16.png"/><Relationship Id="rId10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CONVEGNO INTERNAZIONALE TAOBUK FESTIVAL TAORMINA 2022</a:t>
            </a:r>
            <a:endParaRPr lang="it-IT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i="1" dirty="0" smtClean="0"/>
              <a:t>QUAL E’ IL FUTURO DELLA SCIENZA MEDICA ?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8684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61" y="301047"/>
            <a:ext cx="5425635" cy="2814548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="" xmlns:a16="http://schemas.microsoft.com/office/drawing/2014/main" id="{950D78F7-A0CD-AEF7-2ED4-FE4EB41965D2}"/>
              </a:ext>
            </a:extLst>
          </p:cNvPr>
          <p:cNvGrpSpPr/>
          <p:nvPr/>
        </p:nvGrpSpPr>
        <p:grpSpPr>
          <a:xfrm>
            <a:off x="1843567" y="339595"/>
            <a:ext cx="2443963" cy="1567893"/>
            <a:chOff x="0" y="92736"/>
            <a:chExt cx="3981380" cy="1972574"/>
          </a:xfrm>
        </p:grpSpPr>
        <p:pic>
          <p:nvPicPr>
            <p:cNvPr id="3" name="Immagine 2" descr="Immagine che contiene testo&#10;&#10;Descrizione generata automaticamente">
              <a:extLst>
                <a:ext uri="{FF2B5EF4-FFF2-40B4-BE49-F238E27FC236}">
                  <a16:creationId xmlns="" xmlns:a16="http://schemas.microsoft.com/office/drawing/2014/main" id="{7B859DFB-2684-0958-F74A-4AF41747C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38838"/>
              <a:ext cx="1058604" cy="919423"/>
            </a:xfrm>
            <a:prstGeom prst="rect">
              <a:avLst/>
            </a:prstGeom>
          </p:spPr>
        </p:pic>
        <p:pic>
          <p:nvPicPr>
            <p:cNvPr id="5" name="Immagine 4" descr="Immagine che contiene testo, esterni&#10;&#10;Descrizione generata automaticamente">
              <a:extLst>
                <a:ext uri="{FF2B5EF4-FFF2-40B4-BE49-F238E27FC236}">
                  <a16:creationId xmlns="" xmlns:a16="http://schemas.microsoft.com/office/drawing/2014/main" id="{C1585A58-3C0D-FBBA-02E6-3472C9465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34" y="1145887"/>
              <a:ext cx="2926223" cy="919423"/>
            </a:xfrm>
            <a:prstGeom prst="rect">
              <a:avLst/>
            </a:prstGeom>
          </p:spPr>
        </p:pic>
        <p:pic>
          <p:nvPicPr>
            <p:cNvPr id="6" name="Immagine 5" descr="Immagine che contiene testo&#10;&#10;Descrizione generata automaticamente">
              <a:extLst>
                <a:ext uri="{FF2B5EF4-FFF2-40B4-BE49-F238E27FC236}">
                  <a16:creationId xmlns="" xmlns:a16="http://schemas.microsoft.com/office/drawing/2014/main" id="{2BD0D6E9-0E7D-8258-1459-B8C15CE75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842"/>
            <a:stretch/>
          </p:blipFill>
          <p:spPr>
            <a:xfrm>
              <a:off x="24698" y="92736"/>
              <a:ext cx="3956682" cy="1006030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C3ABE491-8C51-0D58-AE79-6C8AED6BB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 t="7468" r="1369"/>
          <a:stretch/>
        </p:blipFill>
        <p:spPr>
          <a:xfrm>
            <a:off x="566897" y="3268785"/>
            <a:ext cx="5485558" cy="349493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4E4B5396-A6CB-4612-4793-B1C21B29F302}"/>
              </a:ext>
            </a:extLst>
          </p:cNvPr>
          <p:cNvSpPr txBox="1"/>
          <p:nvPr/>
        </p:nvSpPr>
        <p:spPr>
          <a:xfrm>
            <a:off x="816447" y="2603926"/>
            <a:ext cx="7261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San Camillo-Forlanini Hospital of Rome – Italy</a:t>
            </a:r>
          </a:p>
          <a:p>
            <a:endParaRPr lang="en-US" b="1" dirty="0">
              <a:solidFill>
                <a:srgbClr val="FF0000"/>
              </a:solidFill>
              <a:latin typeface="Oxygen" panose="02000503000000000000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F04DE049-FAB9-B989-0CDA-62299FABA52C}"/>
              </a:ext>
            </a:extLst>
          </p:cNvPr>
          <p:cNvSpPr txBox="1"/>
          <p:nvPr/>
        </p:nvSpPr>
        <p:spPr>
          <a:xfrm>
            <a:off x="6847826" y="4158067"/>
            <a:ext cx="646611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VENTAJAS DE LAS NUEVAS   TECNOLOGIAS EN LA RECONSTRUCCION POST-ONCOLOGICA FACIAL</a:t>
            </a:r>
          </a:p>
          <a:p>
            <a:endParaRPr lang="en-US" b="1" dirty="0">
              <a:solidFill>
                <a:srgbClr val="FF0000"/>
              </a:solidFill>
              <a:latin typeface="Oxygen" panose="02000503000000000000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6C5B3452-98A7-27A2-9B09-45D94504E43E}"/>
              </a:ext>
            </a:extLst>
          </p:cNvPr>
          <p:cNvSpPr txBox="1"/>
          <p:nvPr/>
        </p:nvSpPr>
        <p:spPr>
          <a:xfrm>
            <a:off x="87929" y="2213644"/>
            <a:ext cx="7398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18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 Unit of Maxillofacial Surgery (Head: Prof. B.A.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Pesucci</a:t>
            </a:r>
            <a:r>
              <a:rPr lang="en-US" sz="18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it-IT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31917616-5AF5-3C48-924D-9BFF7ED57AD2}"/>
              </a:ext>
            </a:extLst>
          </p:cNvPr>
          <p:cNvSpPr txBox="1"/>
          <p:nvPr/>
        </p:nvSpPr>
        <p:spPr>
          <a:xfrm>
            <a:off x="7597332" y="3421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7" name="Immagine 6" descr="Immagine che contiene testo, segnale&#10;&#10;Descrizione generata automaticamente">
            <a:extLst>
              <a:ext uri="{FF2B5EF4-FFF2-40B4-BE49-F238E27FC236}">
                <a16:creationId xmlns="" xmlns:a16="http://schemas.microsoft.com/office/drawing/2014/main" id="{84755AB8-E0F9-6E6A-675E-2797CFDA7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049" y="146750"/>
            <a:ext cx="5187663" cy="1219718"/>
          </a:xfrm>
          <a:prstGeom prst="rect">
            <a:avLst/>
          </a:prstGeom>
        </p:spPr>
      </p:pic>
      <p:pic>
        <p:nvPicPr>
          <p:cNvPr id="9" name="Immagine 8" descr="Immagine che contiene testo, calibro, dispositivo&#10;&#10;Descrizione generata automaticamente">
            <a:extLst>
              <a:ext uri="{FF2B5EF4-FFF2-40B4-BE49-F238E27FC236}">
                <a16:creationId xmlns="" xmlns:a16="http://schemas.microsoft.com/office/drawing/2014/main" id="{F614CF17-1421-9BC7-9EEC-F6AAE27EC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50" y="146750"/>
            <a:ext cx="5930900" cy="121971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7D8BBB24-7ACF-5338-96E9-E0E9E05A9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172264" y="6456974"/>
            <a:ext cx="832972" cy="254276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9BD57E4A-3EE1-DA16-4DFE-232CD1577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50511"/>
          <a:stretch/>
        </p:blipFill>
        <p:spPr>
          <a:xfrm>
            <a:off x="165100" y="1448382"/>
            <a:ext cx="6159500" cy="1055890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5AA636A-F62E-0394-4BD8-DDC33ECF2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950" r="5951"/>
          <a:stretch/>
        </p:blipFill>
        <p:spPr>
          <a:xfrm>
            <a:off x="6212304" y="1448381"/>
            <a:ext cx="5792932" cy="1055891"/>
          </a:xfrm>
          <a:prstGeom prst="rect">
            <a:avLst/>
          </a:prstGeom>
        </p:spPr>
      </p:pic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2FF59A2E-60C0-324F-8BE6-2BBAF59CA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017" y="2591694"/>
            <a:ext cx="7288908" cy="1781320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 prstMaterial="metal">
            <a:bevelB w="158750" h="57150" prst="angle"/>
            <a:extrusionClr>
              <a:schemeClr val="tx1"/>
            </a:extrusionClr>
            <a:contourClr>
              <a:schemeClr val="tx1">
                <a:lumMod val="75000"/>
                <a:lumOff val="25000"/>
              </a:schemeClr>
            </a:contourClr>
          </a:sp3d>
        </p:spPr>
      </p:pic>
      <p:pic>
        <p:nvPicPr>
          <p:cNvPr id="19" name="Immagine 18" descr="Immagine che contiene persona, uomo, tuta, posando&#10;&#10;Descrizione generata automaticamente">
            <a:extLst>
              <a:ext uri="{FF2B5EF4-FFF2-40B4-BE49-F238E27FC236}">
                <a16:creationId xmlns="" xmlns:a16="http://schemas.microsoft.com/office/drawing/2014/main" id="{94576F91-E58C-83B7-2C05-D776FED98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13" y="2591694"/>
            <a:ext cx="1551728" cy="1781320"/>
          </a:xfrm>
          <a:prstGeom prst="rect">
            <a:avLst/>
          </a:prstGeom>
        </p:spPr>
      </p:pic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7142C63F-3FEE-3C78-58BC-4156C461FE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511"/>
          <a:stretch/>
        </p:blipFill>
        <p:spPr>
          <a:xfrm>
            <a:off x="165099" y="1366468"/>
            <a:ext cx="6159500" cy="1055890"/>
          </a:xfrm>
          <a:prstGeom prst="rect">
            <a:avLst/>
          </a:prstGeom>
        </p:spPr>
      </p:pic>
      <p:pic>
        <p:nvPicPr>
          <p:cNvPr id="22" name="Immagine 21" descr="Immagine che contiene persona, uomo, tuta, vestito&#10;&#10;Descrizione generata automaticamente">
            <a:extLst>
              <a:ext uri="{FF2B5EF4-FFF2-40B4-BE49-F238E27FC236}">
                <a16:creationId xmlns="" xmlns:a16="http://schemas.microsoft.com/office/drawing/2014/main" id="{C32681AD-A0D5-3E6F-2766-D39D690D6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8149" y="4636443"/>
            <a:ext cx="1569449" cy="1936222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915E7489-E869-F809-5BB8-063BD336DBA9}"/>
              </a:ext>
            </a:extLst>
          </p:cNvPr>
          <p:cNvSpPr txBox="1"/>
          <p:nvPr/>
        </p:nvSpPr>
        <p:spPr>
          <a:xfrm>
            <a:off x="548399" y="4636443"/>
            <a:ext cx="78823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Bruno </a:t>
            </a:r>
            <a:r>
              <a:rPr lang="it-IT" sz="2800" dirty="0" err="1" smtClean="0"/>
              <a:t>Pesucci</a:t>
            </a:r>
            <a:r>
              <a:rPr lang="it-IT" sz="2800" dirty="0" smtClean="0"/>
              <a:t>    -   Roberto Pistilli    </a:t>
            </a:r>
            <a:r>
              <a:rPr lang="it-IT" sz="2800" dirty="0"/>
              <a:t>-     Flavio Govoni</a:t>
            </a:r>
          </a:p>
          <a:p>
            <a:pPr algn="ctr"/>
            <a:endParaRPr lang="it-IT" sz="1400" dirty="0"/>
          </a:p>
          <a:p>
            <a:pPr algn="ctr"/>
            <a:r>
              <a:rPr lang="it-IT" sz="2400" dirty="0"/>
              <a:t>U.O.C. di Chirurgia Maxillo-Facciale  (Dir.: Prof. B.A. </a:t>
            </a:r>
            <a:r>
              <a:rPr lang="it-IT" sz="2400" dirty="0" err="1"/>
              <a:t>Pesucci</a:t>
            </a:r>
            <a:r>
              <a:rPr lang="it-IT" sz="2400" dirty="0"/>
              <a:t>)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A.O. San Camillo-Forlanini - Roma</a:t>
            </a:r>
          </a:p>
        </p:txBody>
      </p:sp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C5C7642C-31F9-BF4B-2E69-C3619A35C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954" y="5920498"/>
            <a:ext cx="749300" cy="704850"/>
          </a:xfrm>
          <a:prstGeom prst="rect">
            <a:avLst/>
          </a:prstGeom>
        </p:spPr>
      </p:pic>
      <p:pic>
        <p:nvPicPr>
          <p:cNvPr id="30" name="Immagine 29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2903C207-2746-C52C-00B8-9AA001436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4042" y="5993537"/>
            <a:ext cx="1468664" cy="558772"/>
          </a:xfrm>
          <a:prstGeom prst="rect">
            <a:avLst/>
          </a:prstGeom>
        </p:spPr>
      </p:pic>
      <p:pic>
        <p:nvPicPr>
          <p:cNvPr id="2" name="Immagine 1" descr="Pistilli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5"/>
          <a:stretch/>
        </p:blipFill>
        <p:spPr>
          <a:xfrm>
            <a:off x="10358149" y="2591694"/>
            <a:ext cx="1522919" cy="17813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130873" y="2010360"/>
            <a:ext cx="69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29519"/>
                </a:solidFill>
                <a:latin typeface="Avenir Book"/>
                <a:cs typeface="Avenir Book"/>
              </a:rPr>
              <a:t>2022</a:t>
            </a:r>
            <a:endParaRPr lang="it-IT" dirty="0">
              <a:solidFill>
                <a:srgbClr val="429519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099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33" y="1825625"/>
            <a:ext cx="6227134" cy="4351338"/>
          </a:xfrm>
        </p:spPr>
      </p:pic>
    </p:spTree>
    <p:extLst>
      <p:ext uri="{BB962C8B-B14F-4D97-AF65-F5344CB8AC3E}">
        <p14:creationId xmlns:p14="http://schemas.microsoft.com/office/powerpoint/2010/main" val="101328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778BC94-ED16-102B-64E7-54AAA7F3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518" y="115327"/>
            <a:ext cx="7783206" cy="133569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2A7BEF5E-4BC4-5D5B-579D-6D77A27428A0}"/>
              </a:ext>
            </a:extLst>
          </p:cNvPr>
          <p:cNvSpPr txBox="1"/>
          <p:nvPr/>
        </p:nvSpPr>
        <p:spPr>
          <a:xfrm>
            <a:off x="309562" y="4734294"/>
            <a:ext cx="11572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Real total mandibular bone and bilateral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tmj</a:t>
            </a:r>
            <a:r>
              <a:rPr lang="en-US" sz="24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replacement by a custom-made jaw and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tmj</a:t>
            </a:r>
            <a:r>
              <a:rPr lang="en-US" sz="24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prosthesis supporting a free fibula bone flap: case report and technical consideration on a new mandibular patient specific implant</a:t>
            </a:r>
            <a:r>
              <a:rPr lang="it-IT" sz="2400" b="1" dirty="0">
                <a:effectLst/>
              </a:rPr>
              <a:t> </a:t>
            </a:r>
            <a:endParaRPr lang="it-IT" sz="24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FECBFB09-AA7B-D58B-21FE-214E334F7EA3}"/>
              </a:ext>
            </a:extLst>
          </p:cNvPr>
          <p:cNvSpPr txBox="1"/>
          <p:nvPr/>
        </p:nvSpPr>
        <p:spPr>
          <a:xfrm>
            <a:off x="447161" y="6085812"/>
            <a:ext cx="11086026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it-IT" sz="18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Flavio Andrea Govoni</a:t>
            </a:r>
            <a:r>
              <a:rPr lang="it-IT" sz="1800" baseline="30000" dirty="0">
                <a:solidFill>
                  <a:srgbClr val="333333"/>
                </a:solidFill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it-IT" sz="1800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>
                <a:solidFill>
                  <a:srgbClr val="333333"/>
                </a:solidFill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Roberto Pistilli</a:t>
            </a:r>
            <a:r>
              <a:rPr lang="it-IT" sz="1800" baseline="30000" dirty="0">
                <a:solidFill>
                  <a:srgbClr val="333333"/>
                </a:solidFill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it-IT" dirty="0">
                <a:solidFill>
                  <a:srgbClr val="333333"/>
                </a:solidFill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 Vincenzo </a:t>
            </a:r>
            <a:r>
              <a:rPr lang="it-IT" sz="1800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Antonio Marcelli</a:t>
            </a:r>
            <a:r>
              <a:rPr lang="it-IT" sz="1800" baseline="30000" dirty="0">
                <a:solidFill>
                  <a:srgbClr val="333333"/>
                </a:solidFill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it-IT" sz="1800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Bruno Andrea </a:t>
            </a:r>
            <a:r>
              <a:rPr lang="it-IT" sz="1800" dirty="0" err="1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Pesucci</a:t>
            </a:r>
            <a:r>
              <a:rPr lang="it-IT" sz="1800" baseline="30000" dirty="0">
                <a:solidFill>
                  <a:srgbClr val="333333"/>
                </a:solidFill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it-IT" sz="1800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750"/>
              </a:spcAft>
            </a:pPr>
            <a:r>
              <a:rPr lang="it-IT" sz="1800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Nicola Felici </a:t>
            </a:r>
            <a:r>
              <a:rPr lang="it-IT" baseline="30000" dirty="0">
                <a:solidFill>
                  <a:srgbClr val="333333"/>
                </a:solidFill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800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Matteo Ornelli </a:t>
            </a:r>
            <a:r>
              <a:rPr lang="it-IT" baseline="30000" dirty="0">
                <a:solidFill>
                  <a:srgbClr val="333333"/>
                </a:solidFill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800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58690514-29AA-604F-F350-C4A3D9519FF0}"/>
              </a:ext>
            </a:extLst>
          </p:cNvPr>
          <p:cNvSpPr txBox="1"/>
          <p:nvPr/>
        </p:nvSpPr>
        <p:spPr>
          <a:xfrm>
            <a:off x="4786713" y="1697019"/>
            <a:ext cx="7342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18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1) Unit of Maxillofacial Surgery (Head: Prof. B.A.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Pesucci</a:t>
            </a:r>
            <a:r>
              <a:rPr lang="en-US" sz="18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it-IT" sz="2400" b="1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022821B7-7110-3789-CF5D-C96B127FF91B}"/>
              </a:ext>
            </a:extLst>
          </p:cNvPr>
          <p:cNvSpPr txBox="1"/>
          <p:nvPr/>
        </p:nvSpPr>
        <p:spPr>
          <a:xfrm>
            <a:off x="4319379" y="2013864"/>
            <a:ext cx="8342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18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2) Unit of Plastic and Recon. Surgery of the Limbs (Head Prof. N.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Felici</a:t>
            </a:r>
            <a:r>
              <a:rPr lang="en-US" sz="18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400" b="1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041A6B54-C6D3-6A67-A343-767C89B82797}"/>
              </a:ext>
            </a:extLst>
          </p:cNvPr>
          <p:cNvSpPr txBox="1"/>
          <p:nvPr/>
        </p:nvSpPr>
        <p:spPr>
          <a:xfrm>
            <a:off x="5381791" y="1399163"/>
            <a:ext cx="6339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333333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San Camillo-Forlanini Hospital of Rome - Italy  </a:t>
            </a:r>
            <a:endParaRPr lang="it-IT" b="1" dirty="0"/>
          </a:p>
        </p:txBody>
      </p:sp>
      <p:grpSp>
        <p:nvGrpSpPr>
          <p:cNvPr id="28" name="Gruppo 27">
            <a:extLst>
              <a:ext uri="{FF2B5EF4-FFF2-40B4-BE49-F238E27FC236}">
                <a16:creationId xmlns="" xmlns:a16="http://schemas.microsoft.com/office/drawing/2014/main" id="{3AFB1820-943A-3023-2F30-7256549A7BE2}"/>
              </a:ext>
            </a:extLst>
          </p:cNvPr>
          <p:cNvGrpSpPr/>
          <p:nvPr/>
        </p:nvGrpSpPr>
        <p:grpSpPr>
          <a:xfrm>
            <a:off x="191242" y="189450"/>
            <a:ext cx="3999548" cy="2150882"/>
            <a:chOff x="0" y="53449"/>
            <a:chExt cx="3999548" cy="2004812"/>
          </a:xfrm>
        </p:grpSpPr>
        <p:pic>
          <p:nvPicPr>
            <p:cNvPr id="22" name="Immagine 21" descr="Immagine che contiene testo&#10;&#10;Descrizione generata automaticamente">
              <a:extLst>
                <a:ext uri="{FF2B5EF4-FFF2-40B4-BE49-F238E27FC236}">
                  <a16:creationId xmlns="" xmlns:a16="http://schemas.microsoft.com/office/drawing/2014/main" id="{03B7D10F-699C-62C4-AAC3-711618FBF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31859"/>
              <a:ext cx="1058603" cy="926402"/>
            </a:xfrm>
            <a:prstGeom prst="rect">
              <a:avLst/>
            </a:prstGeom>
          </p:spPr>
        </p:pic>
        <p:pic>
          <p:nvPicPr>
            <p:cNvPr id="24" name="Immagine 23" descr="Immagine che contiene testo, esterni&#10;&#10;Descrizione generata automaticamente">
              <a:extLst>
                <a:ext uri="{FF2B5EF4-FFF2-40B4-BE49-F238E27FC236}">
                  <a16:creationId xmlns="" xmlns:a16="http://schemas.microsoft.com/office/drawing/2014/main" id="{9AC8A495-B87A-813F-584D-1A2E06388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890" y="1131858"/>
              <a:ext cx="2938657" cy="923330"/>
            </a:xfrm>
            <a:prstGeom prst="rect">
              <a:avLst/>
            </a:prstGeom>
          </p:spPr>
        </p:pic>
        <p:pic>
          <p:nvPicPr>
            <p:cNvPr id="26" name="Immagine 25" descr="Immagine che contiene testo&#10;&#10;Descrizione generata automaticamente">
              <a:extLst>
                <a:ext uri="{FF2B5EF4-FFF2-40B4-BE49-F238E27FC236}">
                  <a16:creationId xmlns="" xmlns:a16="http://schemas.microsoft.com/office/drawing/2014/main" id="{B0F531A2-1C33-8ADB-420E-C35CC32C5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842"/>
            <a:stretch/>
          </p:blipFill>
          <p:spPr>
            <a:xfrm>
              <a:off x="42864" y="92736"/>
              <a:ext cx="3956683" cy="1006030"/>
            </a:xfrm>
            <a:prstGeom prst="rect">
              <a:avLst/>
            </a:prstGeom>
          </p:spPr>
        </p:pic>
        <p:pic>
          <p:nvPicPr>
            <p:cNvPr id="23" name="Immagine 22" descr="Immagine che contiene testo&#10;&#10;Descrizione generata automaticamente">
              <a:extLst>
                <a:ext uri="{FF2B5EF4-FFF2-40B4-BE49-F238E27FC236}">
                  <a16:creationId xmlns="" xmlns:a16="http://schemas.microsoft.com/office/drawing/2014/main" id="{B8E88678-F36B-FE25-6C86-5A1BE228D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9329" y="53449"/>
              <a:ext cx="1150219" cy="437616"/>
            </a:xfrm>
            <a:prstGeom prst="rect">
              <a:avLst/>
            </a:prstGeom>
          </p:spPr>
        </p:pic>
      </p:grpSp>
      <p:pic>
        <p:nvPicPr>
          <p:cNvPr id="29" name="Immagine 28">
            <a:extLst>
              <a:ext uri="{FF2B5EF4-FFF2-40B4-BE49-F238E27FC236}">
                <a16:creationId xmlns="" xmlns:a16="http://schemas.microsoft.com/office/drawing/2014/main" id="{5830625D-FFF9-B7FF-5635-6D2292F83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 t="7468" r="1369"/>
          <a:stretch/>
        </p:blipFill>
        <p:spPr>
          <a:xfrm>
            <a:off x="241292" y="2563417"/>
            <a:ext cx="3051357" cy="2118717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="" xmlns:a16="http://schemas.microsoft.com/office/drawing/2014/main" id="{FDCAE5E3-0780-4FD3-B188-DCB21CEB48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17702" r="14370"/>
          <a:stretch/>
        </p:blipFill>
        <p:spPr>
          <a:xfrm>
            <a:off x="3444230" y="2563417"/>
            <a:ext cx="3114786" cy="2118716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="" xmlns:a16="http://schemas.microsoft.com/office/drawing/2014/main" id="{04048AD8-8ECE-8554-824C-7F1A51EE104C}"/>
              </a:ext>
            </a:extLst>
          </p:cNvPr>
          <p:cNvGrpSpPr/>
          <p:nvPr/>
        </p:nvGrpSpPr>
        <p:grpSpPr>
          <a:xfrm>
            <a:off x="6872287" y="2434923"/>
            <a:ext cx="4879228" cy="2247644"/>
            <a:chOff x="6872287" y="2434923"/>
            <a:chExt cx="4879228" cy="2247644"/>
          </a:xfrm>
        </p:grpSpPr>
        <p:pic>
          <p:nvPicPr>
            <p:cNvPr id="31" name="Schermata 2021-05-15 alle 14.36.47.png" descr="Schermata 2021-05-15 alle 14.36.47.png">
              <a:extLst>
                <a:ext uri="{FF2B5EF4-FFF2-40B4-BE49-F238E27FC236}">
                  <a16:creationId xmlns="" xmlns:a16="http://schemas.microsoft.com/office/drawing/2014/main" id="{6564FE18-2C85-E91E-1F66-C3B5A0579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72287" y="2458993"/>
              <a:ext cx="1796126" cy="22235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Immagine 31">
              <a:extLst>
                <a:ext uri="{FF2B5EF4-FFF2-40B4-BE49-F238E27FC236}">
                  <a16:creationId xmlns="" xmlns:a16="http://schemas.microsoft.com/office/drawing/2014/main" id="{A24E870E-2A0E-7345-5206-EC8676A73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0" r="15806" b="22580"/>
            <a:stretch/>
          </p:blipFill>
          <p:spPr>
            <a:xfrm>
              <a:off x="8725564" y="2434923"/>
              <a:ext cx="1432316" cy="2223575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="" xmlns:a16="http://schemas.microsoft.com/office/drawing/2014/main" id="{3EBECD53-F2F6-D2C0-4660-722E828F2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1" t="14183" r="584" b="561"/>
            <a:stretch/>
          </p:blipFill>
          <p:spPr>
            <a:xfrm>
              <a:off x="10200744" y="2434923"/>
              <a:ext cx="1550771" cy="222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5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CONGRESSO SOCIETA’ EUROPEA CHIRURGIA MAXILLO FACCIALE – MADRID 2022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49" y="1825625"/>
            <a:ext cx="9660701" cy="4351338"/>
          </a:xfrm>
        </p:spPr>
      </p:pic>
    </p:spTree>
    <p:extLst>
      <p:ext uri="{BB962C8B-B14F-4D97-AF65-F5344CB8AC3E}">
        <p14:creationId xmlns:p14="http://schemas.microsoft.com/office/powerpoint/2010/main" val="8443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29508" y="910347"/>
            <a:ext cx="9144000" cy="2387600"/>
          </a:xfrm>
        </p:spPr>
        <p:txBody>
          <a:bodyPr>
            <a:norm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CORSO FAD  2023 :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200" b="1" dirty="0" smtClean="0">
                <a:solidFill>
                  <a:srgbClr val="FF0000"/>
                </a:solidFill>
              </a:rPr>
              <a:t>LA RIABILITAZIONE IMPLANTO-PROTESICA DEL PAZIENTE CON DEFICIT OSSEI POST-TRAUMATICI, DA PARODONTOPATIA E DA RESEZIONI POST-ONCOLOGICHE</a:t>
            </a:r>
            <a:br>
              <a:rPr lang="it-IT" sz="2200" b="1" dirty="0" smtClean="0">
                <a:solidFill>
                  <a:srgbClr val="FF0000"/>
                </a:solidFill>
              </a:rPr>
            </a:br>
            <a:endParaRPr lang="it-IT" sz="2200" b="1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it-IT" sz="11200" b="1" dirty="0" smtClean="0">
                <a:solidFill>
                  <a:srgbClr val="FFFF00"/>
                </a:solidFill>
              </a:rPr>
              <a:t>LA RIABILITAZIONE DEI GRAVI DEFICIT OSSEI </a:t>
            </a:r>
          </a:p>
          <a:p>
            <a:r>
              <a:rPr lang="it-IT" sz="11200" b="1" dirty="0" smtClean="0">
                <a:solidFill>
                  <a:srgbClr val="FFFF00"/>
                </a:solidFill>
              </a:rPr>
              <a:t>POST-TRAUMATICI DEL MASCELLARE</a:t>
            </a:r>
          </a:p>
          <a:p>
            <a:endParaRPr lang="it-IT" sz="11200" b="1" dirty="0">
              <a:solidFill>
                <a:srgbClr val="FFFF00"/>
              </a:solidFill>
            </a:endParaRPr>
          </a:p>
          <a:p>
            <a:endParaRPr lang="it-IT" sz="11200" b="1" dirty="0" smtClean="0">
              <a:solidFill>
                <a:srgbClr val="FFFF00"/>
              </a:solidFill>
            </a:endParaRPr>
          </a:p>
          <a:p>
            <a:endParaRPr lang="it-IT" sz="8000" dirty="0" smtClean="0">
              <a:solidFill>
                <a:srgbClr val="FFFF00"/>
              </a:solidFill>
            </a:endParaRPr>
          </a:p>
          <a:p>
            <a:r>
              <a:rPr lang="it-IT" sz="8000" b="1" i="1" dirty="0" smtClean="0">
                <a:solidFill>
                  <a:srgbClr val="FFFF00"/>
                </a:solidFill>
              </a:rPr>
              <a:t>BRUNO ANDREA PESUCCI</a:t>
            </a:r>
          </a:p>
          <a:p>
            <a:r>
              <a:rPr lang="it-IT" sz="8000" b="1" i="1" dirty="0" smtClean="0">
                <a:solidFill>
                  <a:srgbClr val="FFFF00"/>
                </a:solidFill>
              </a:rPr>
              <a:t>UOC CHIRURGIA MAXILLO FACCIALE</a:t>
            </a:r>
          </a:p>
          <a:p>
            <a:r>
              <a:rPr lang="it-IT" sz="8000" b="1" i="1" dirty="0" smtClean="0">
                <a:solidFill>
                  <a:srgbClr val="FFFF00"/>
                </a:solidFill>
              </a:rPr>
              <a:t>OSPEDALE SAN CAMILLO - ROMA</a:t>
            </a:r>
            <a:endParaRPr lang="it-IT" sz="8000" b="1" i="1" dirty="0">
              <a:solidFill>
                <a:srgbClr val="FFFF00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3AFB1820-943A-3023-2F30-7256549A7BE2}"/>
              </a:ext>
            </a:extLst>
          </p:cNvPr>
          <p:cNvGrpSpPr/>
          <p:nvPr/>
        </p:nvGrpSpPr>
        <p:grpSpPr>
          <a:xfrm>
            <a:off x="958510" y="339592"/>
            <a:ext cx="2443963" cy="1567893"/>
            <a:chOff x="0" y="92736"/>
            <a:chExt cx="3981380" cy="1972574"/>
          </a:xfrm>
        </p:grpSpPr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xmlns="" id="{03B7D10F-699C-62C4-AAC3-711618FBF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38838"/>
              <a:ext cx="1058604" cy="919423"/>
            </a:xfrm>
            <a:prstGeom prst="rect">
              <a:avLst/>
            </a:prstGeom>
          </p:spPr>
        </p:pic>
        <p:pic>
          <p:nvPicPr>
            <p:cNvPr id="6" name="Immagine 5" descr="Immagine che contiene testo, esterni&#10;&#10;Descrizione generata automaticamente">
              <a:extLst>
                <a:ext uri="{FF2B5EF4-FFF2-40B4-BE49-F238E27FC236}">
                  <a16:creationId xmlns:a16="http://schemas.microsoft.com/office/drawing/2014/main" xmlns="" id="{9AC8A495-B87A-813F-584D-1A2E06388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34" y="1145887"/>
              <a:ext cx="2926223" cy="919423"/>
            </a:xfrm>
            <a:prstGeom prst="rect">
              <a:avLst/>
            </a:prstGeom>
          </p:spPr>
        </p:pic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xmlns="" id="{B0F531A2-1C33-8ADB-420E-C35CC32C5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842"/>
            <a:stretch/>
          </p:blipFill>
          <p:spPr>
            <a:xfrm>
              <a:off x="24698" y="92736"/>
              <a:ext cx="3956682" cy="1006030"/>
            </a:xfrm>
            <a:prstGeom prst="rect">
              <a:avLst/>
            </a:prstGeom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88" y="567731"/>
            <a:ext cx="2921000" cy="1143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93" y="3438750"/>
            <a:ext cx="2903179" cy="32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58690514-29AA-604F-F350-C4A3D9519FF0}"/>
              </a:ext>
            </a:extLst>
          </p:cNvPr>
          <p:cNvSpPr txBox="1"/>
          <p:nvPr/>
        </p:nvSpPr>
        <p:spPr>
          <a:xfrm>
            <a:off x="3005166" y="5749884"/>
            <a:ext cx="7342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1) Unit of Maxillofacial Surgery (Head: Prof. B.A. </a:t>
            </a:r>
            <a:r>
              <a:rPr lang="en-US" sz="1600" b="1" dirty="0" err="1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Pesucci</a:t>
            </a:r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it-IT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022821B7-7110-3789-CF5D-C96B127FF91B}"/>
              </a:ext>
            </a:extLst>
          </p:cNvPr>
          <p:cNvSpPr txBox="1"/>
          <p:nvPr/>
        </p:nvSpPr>
        <p:spPr>
          <a:xfrm>
            <a:off x="2310489" y="6034060"/>
            <a:ext cx="8342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2) Unit of Plastic and Recon. Surgery of the Limbs (Head Prof. N. </a:t>
            </a:r>
            <a:r>
              <a:rPr lang="en-US" sz="1600" b="1" dirty="0" err="1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Felici</a:t>
            </a:r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041A6B54-C6D3-6A67-A343-767C89B82797}"/>
              </a:ext>
            </a:extLst>
          </p:cNvPr>
          <p:cNvSpPr txBox="1"/>
          <p:nvPr/>
        </p:nvSpPr>
        <p:spPr>
          <a:xfrm>
            <a:off x="3312200" y="6359721"/>
            <a:ext cx="6339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San Camillo-Forlanini Hospital of Rome - Italy  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087ED80B-41F4-CB4B-9385-BE2099B340D2}"/>
              </a:ext>
            </a:extLst>
          </p:cNvPr>
          <p:cNvSpPr txBox="1"/>
          <p:nvPr/>
        </p:nvSpPr>
        <p:spPr>
          <a:xfrm>
            <a:off x="396905" y="2539271"/>
            <a:ext cx="116691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Total </a:t>
            </a:r>
            <a:r>
              <a:rPr lang="it-IT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Mandibular</a:t>
            </a:r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Bone and </a:t>
            </a:r>
            <a:r>
              <a:rPr lang="it-IT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Bilateral</a:t>
            </a:r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TMJ </a:t>
            </a:r>
            <a:r>
              <a:rPr lang="it-IT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Replacement</a:t>
            </a:r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by custom-made </a:t>
            </a:r>
            <a:r>
              <a:rPr lang="it-IT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jaw</a:t>
            </a:r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and TMJ </a:t>
            </a:r>
            <a:r>
              <a:rPr lang="it-IT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prosthesis</a:t>
            </a:r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supporting</a:t>
            </a:r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a free fibula bone flap: case report and </a:t>
            </a:r>
            <a:r>
              <a:rPr lang="it-IT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technical</a:t>
            </a:r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consideration</a:t>
            </a:r>
            <a:r>
              <a:rPr lang="it-IT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ctr"/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="" xmlns:a16="http://schemas.microsoft.com/office/drawing/2014/main" id="{D29AE502-8514-C24B-A8E3-C190210B7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3268"/>
          <a:stretch/>
        </p:blipFill>
        <p:spPr>
          <a:xfrm>
            <a:off x="110166" y="239695"/>
            <a:ext cx="5790000" cy="1635208"/>
          </a:xfrm>
          <a:prstGeom prst="rect">
            <a:avLst/>
          </a:prstGeom>
        </p:spPr>
      </p:pic>
      <p:pic>
        <p:nvPicPr>
          <p:cNvPr id="9" name="Immagine 8" descr="Immagine che contiene testo, schermata, Carattere, Elementi grafici&#10;&#10;Descrizione generata automaticamente">
            <a:extLst>
              <a:ext uri="{FF2B5EF4-FFF2-40B4-BE49-F238E27FC236}">
                <a16:creationId xmlns="" xmlns:a16="http://schemas.microsoft.com/office/drawing/2014/main" id="{1248E37D-538B-4442-A950-B92B7FDAF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2" y="70365"/>
            <a:ext cx="5977467" cy="18991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889675EA-7AB2-B44A-AE85-32B4BF05E3A7}"/>
              </a:ext>
            </a:extLst>
          </p:cNvPr>
          <p:cNvSpPr txBox="1"/>
          <p:nvPr/>
        </p:nvSpPr>
        <p:spPr>
          <a:xfrm>
            <a:off x="468577" y="5386513"/>
            <a:ext cx="11398190" cy="306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20"/>
              </a:lnSpc>
              <a:spcAft>
                <a:spcPts val="525"/>
              </a:spcAft>
            </a:pPr>
            <a:r>
              <a:rPr lang="it-IT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F.A. Govoni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Pistilli, V.A. Marcelli,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Pucci,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Pica, I.V.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Aboh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B. A.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Pesucci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043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58690514-29AA-604F-F350-C4A3D9519FF0}"/>
              </a:ext>
            </a:extLst>
          </p:cNvPr>
          <p:cNvSpPr txBox="1"/>
          <p:nvPr/>
        </p:nvSpPr>
        <p:spPr>
          <a:xfrm>
            <a:off x="3005166" y="5749884"/>
            <a:ext cx="7342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1) Unit of Maxillofacial Surgery (Head: Prof. B.A. </a:t>
            </a:r>
            <a:r>
              <a:rPr lang="en-US" sz="1600" b="1" dirty="0" err="1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Pesucci</a:t>
            </a:r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it-IT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022821B7-7110-3789-CF5D-C96B127FF91B}"/>
              </a:ext>
            </a:extLst>
          </p:cNvPr>
          <p:cNvSpPr txBox="1"/>
          <p:nvPr/>
        </p:nvSpPr>
        <p:spPr>
          <a:xfrm>
            <a:off x="2310489" y="6034060"/>
            <a:ext cx="8342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2) Unit of Plastic and Recon. Surgery of the Limbs (Head Prof. N. </a:t>
            </a:r>
            <a:r>
              <a:rPr lang="en-US" sz="1600" b="1" dirty="0" err="1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Felici</a:t>
            </a:r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041A6B54-C6D3-6A67-A343-767C89B82797}"/>
              </a:ext>
            </a:extLst>
          </p:cNvPr>
          <p:cNvSpPr txBox="1"/>
          <p:nvPr/>
        </p:nvSpPr>
        <p:spPr>
          <a:xfrm>
            <a:off x="3312200" y="6359721"/>
            <a:ext cx="6339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/>
                <a:latin typeface="Oxygen" panose="020005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San Camillo-Forlanini Hospital of Rome - Italy  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087ED80B-41F4-CB4B-9385-BE2099B340D2}"/>
              </a:ext>
            </a:extLst>
          </p:cNvPr>
          <p:cNvSpPr txBox="1"/>
          <p:nvPr/>
        </p:nvSpPr>
        <p:spPr>
          <a:xfrm>
            <a:off x="162990" y="2751921"/>
            <a:ext cx="11669124" cy="252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Mandibular Macro-Microporous Patient-Specific Implant Reconstruction: Technologic Evolution of VSP, CAD-CAM and Recipient Bone </a:t>
            </a:r>
            <a:r>
              <a:rPr lang="en-GB" sz="3600" b="1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Techinques</a:t>
            </a:r>
            <a:r>
              <a:rPr lang="en-GB" sz="3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it-IT" sz="36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="" xmlns:a16="http://schemas.microsoft.com/office/drawing/2014/main" id="{D29AE502-8514-C24B-A8E3-C190210B7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3268"/>
          <a:stretch/>
        </p:blipFill>
        <p:spPr>
          <a:xfrm>
            <a:off x="110166" y="239695"/>
            <a:ext cx="5790000" cy="1635208"/>
          </a:xfrm>
          <a:prstGeom prst="rect">
            <a:avLst/>
          </a:prstGeom>
        </p:spPr>
      </p:pic>
      <p:pic>
        <p:nvPicPr>
          <p:cNvPr id="9" name="Immagine 8" descr="Immagine che contiene testo, schermata, Carattere, Elementi grafici&#10;&#10;Descrizione generata automaticamente">
            <a:extLst>
              <a:ext uri="{FF2B5EF4-FFF2-40B4-BE49-F238E27FC236}">
                <a16:creationId xmlns="" xmlns:a16="http://schemas.microsoft.com/office/drawing/2014/main" id="{1248E37D-538B-4442-A950-B92B7FDAF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2" y="70365"/>
            <a:ext cx="5977467" cy="18991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889675EA-7AB2-B44A-AE85-32B4BF05E3A7}"/>
              </a:ext>
            </a:extLst>
          </p:cNvPr>
          <p:cNvSpPr txBox="1"/>
          <p:nvPr/>
        </p:nvSpPr>
        <p:spPr>
          <a:xfrm>
            <a:off x="532372" y="5153540"/>
            <a:ext cx="11398190" cy="307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20"/>
              </a:lnSpc>
              <a:spcAft>
                <a:spcPts val="525"/>
              </a:spcAft>
            </a:pPr>
            <a:r>
              <a:rPr lang="it-IT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B.A. </a:t>
            </a:r>
            <a:r>
              <a:rPr lang="it-IT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Pesucci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Pistilli,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Pica,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Pucci, V.A. Marcelli, C. Macro, I.V. </a:t>
            </a:r>
            <a:r>
              <a:rPr lang="it-IT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Aboh</a:t>
            </a:r>
            <a:r>
              <a:rPr lang="it-IT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F.A. Govoni</a:t>
            </a:r>
          </a:p>
        </p:txBody>
      </p:sp>
    </p:spTree>
    <p:extLst>
      <p:ext uri="{BB962C8B-B14F-4D97-AF65-F5344CB8AC3E}">
        <p14:creationId xmlns:p14="http://schemas.microsoft.com/office/powerpoint/2010/main" val="86558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36" y="1825625"/>
            <a:ext cx="3764927" cy="4351338"/>
          </a:xfrm>
        </p:spPr>
      </p:pic>
    </p:spTree>
    <p:extLst>
      <p:ext uri="{BB962C8B-B14F-4D97-AF65-F5344CB8AC3E}">
        <p14:creationId xmlns:p14="http://schemas.microsoft.com/office/powerpoint/2010/main" val="3973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437</Words>
  <Application>Microsoft Macintosh PowerPoint</Application>
  <PresentationFormat>Widescreen</PresentationFormat>
  <Paragraphs>43</Paragraphs>
  <Slides>10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Avenir Book</vt:lpstr>
      <vt:lpstr>Calibri</vt:lpstr>
      <vt:lpstr>Calibri Light</vt:lpstr>
      <vt:lpstr>DengXian</vt:lpstr>
      <vt:lpstr>Oxygen</vt:lpstr>
      <vt:lpstr>Times New Roman</vt:lpstr>
      <vt:lpstr>Tema di Office</vt:lpstr>
      <vt:lpstr>CONVEGNO INTERNAZIONALE TAOBUK FESTIVAL TAORMINA 2022</vt:lpstr>
      <vt:lpstr>Presentazione di PowerPoint</vt:lpstr>
      <vt:lpstr>Presentazione di PowerPoint</vt:lpstr>
      <vt:lpstr>Presentazione di PowerPoint</vt:lpstr>
      <vt:lpstr>CONGRESSO SOCIETA’ EUROPEA CHIRURGIA MAXILLO FACCIALE – MADRID 2022</vt:lpstr>
      <vt:lpstr>CORSO FAD  2023 : LA RIABILITAZIONE IMPLANTO-PROTESICA DEL PAZIENTE CON DEFICIT OSSEI POST-TRAUMATICI, DA PARODONTOPATIA E DA RESEZIONI POST-ONCOLOGICHE 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10</cp:revision>
  <dcterms:created xsi:type="dcterms:W3CDTF">2024-05-29T14:37:45Z</dcterms:created>
  <dcterms:modified xsi:type="dcterms:W3CDTF">2024-05-29T15:27:07Z</dcterms:modified>
</cp:coreProperties>
</file>